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embeddedFontLst>
    <p:embeddedFont>
      <p:font typeface="Constantia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Constantia-regular.fntdata"/><Relationship Id="rId21" Type="http://schemas.openxmlformats.org/officeDocument/2006/relationships/slide" Target="slides/slide16.xml"/><Relationship Id="rId24" Type="http://schemas.openxmlformats.org/officeDocument/2006/relationships/font" Target="fonts/Constantia-italic.fntdata"/><Relationship Id="rId23" Type="http://schemas.openxmlformats.org/officeDocument/2006/relationships/font" Target="fonts/Constanti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Constanti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2" name="Google Shape;17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1" name="Google Shape;18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4" name="Google Shape;21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1" name="Google Shape;15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Rationale for revision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Higher national </a:t>
            </a:r>
            <a:r>
              <a:rPr b="1" lang="en-US"/>
              <a:t>maternal mortality ratio – </a:t>
            </a:r>
            <a:r>
              <a:rPr lang="en-US"/>
              <a:t>one of the highest in the World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Unsafe abortion</a:t>
            </a:r>
            <a:r>
              <a:rPr lang="en-US"/>
              <a:t>: number one cause of maternal mortality in Ethiopia (32%)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Nearly half million abortions of all kind occur every year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Legal prohibition cannot prevent abortion but it makes the procedure unsafe and dangerous</a:t>
            </a:r>
            <a:endParaRPr/>
          </a:p>
          <a:p>
            <a:pPr indent="-174708" lvl="0" marL="17470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The  Guidelines</a:t>
            </a:r>
            <a:endParaRPr/>
          </a:p>
          <a:p>
            <a:pPr indent="-174708" lvl="0" marL="17470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Interpret the law</a:t>
            </a:r>
            <a:endParaRPr/>
          </a:p>
          <a:p>
            <a:pPr indent="-174708" lvl="0" marL="17470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Define women’s eligibility</a:t>
            </a:r>
            <a:endParaRPr/>
          </a:p>
          <a:p>
            <a:pPr indent="-174708" lvl="0" marL="17470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Determine where services are provided</a:t>
            </a:r>
            <a:endParaRPr/>
          </a:p>
          <a:p>
            <a:pPr indent="-174708" lvl="0" marL="17470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Determine who provides abortion care</a:t>
            </a:r>
            <a:endParaRPr/>
          </a:p>
          <a:p>
            <a:pPr indent="-174708" lvl="0" marL="17470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Outline providers responsibilities</a:t>
            </a:r>
            <a:endParaRPr/>
          </a:p>
          <a:p>
            <a:pPr indent="-174708" lvl="0" marL="17470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Provide guidance to the care of women</a:t>
            </a:r>
            <a:endParaRPr/>
          </a:p>
        </p:txBody>
      </p:sp>
      <p:sp>
        <p:nvSpPr>
          <p:cNvPr id="152" name="Google Shape;152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3" name="Google Shape;16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" type="body"/>
          </p:nvPr>
        </p:nvSpPr>
        <p:spPr>
          <a:xfrm rot="5400000">
            <a:off x="2377440" y="15240"/>
            <a:ext cx="438912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/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" type="body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b="1" sz="5600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>
            <a:lvl1pPr lvl="0" marR="4572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/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b="1" sz="5600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" type="body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" type="body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2" type="body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3" type="body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4" type="body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b="0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" type="body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75" spcFirstLastPara="1" rIns="1827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97510" lvl="0" marL="45720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indent="-368935" lvl="1" marL="914400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indent="-311150" lvl="3" marL="182880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/>
        </p:nvSpPr>
        <p:spPr>
          <a:xfrm flipH="1" rot="-10380000">
            <a:off x="3165753" y="1108077"/>
            <a:ext cx="5257800" cy="4114800"/>
          </a:xfrm>
          <a:prstGeom prst="snipRoundRect">
            <a:avLst>
              <a:gd fmla="val 0" name="adj1"/>
              <a:gd fmla="val 3646" name="adj2"/>
            </a:avLst>
          </a:prstGeom>
          <a:solidFill>
            <a:srgbClr val="FFFFFF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98500" kx="100000" rotWithShape="0" algn="tl" dir="7500000" dist="38500" sy="10008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2" name="Google Shape;72;p10"/>
          <p:cNvSpPr/>
          <p:nvPr/>
        </p:nvSpPr>
        <p:spPr>
          <a:xfrm flipH="1" rot="-10380000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  <a:effectLst>
            <a:outerShdw blurRad="19685" rotWithShape="0" algn="tl" dir="12900000" dist="6350">
              <a:srgbClr val="000000">
                <a:alpha val="4666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3" name="Google Shape;73;p10"/>
          <p:cNvSpPr txBox="1"/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b="1"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45700" wrap="square" tIns="45700">
            <a:noAutofit/>
          </a:bodyPr>
          <a:lstStyle>
            <a:lvl1pPr indent="-228600" lvl="0" marL="4572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indent="-293369" lvl="1" marL="914400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indent="-273050" lvl="2" marL="137160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indent="-265747" lvl="3" marL="18288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indent="-265747" lvl="4" marL="22860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10"/>
          <p:cNvSpPr/>
          <p:nvPr>
            <p:ph idx="2" type="pic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304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9" name="Google Shape;79;p10"/>
          <p:cNvSpPr/>
          <p:nvPr/>
        </p:nvSpPr>
        <p:spPr>
          <a:xfrm flipH="1" rot="10800000">
            <a:off x="-9525" y="5816600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0" name="Google Shape;80;p10"/>
          <p:cNvSpPr/>
          <p:nvPr/>
        </p:nvSpPr>
        <p:spPr>
          <a:xfrm flipH="1" rot="10800000">
            <a:off x="4381500" y="6219825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65000" ty="0" sy="65000"/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9525" y="-7144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4381500" y="-7144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7" name="Google Shape;17;p1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8" name="Google Shape;18;p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Calibri"/>
              <a:buNone/>
            </a:pPr>
            <a:r>
              <a:rPr lang="en-US" sz="800"/>
              <a:t>.</a:t>
            </a:r>
            <a:endParaRPr sz="800"/>
          </a:p>
        </p:txBody>
      </p:sp>
      <p:sp>
        <p:nvSpPr>
          <p:cNvPr id="98" name="Google Shape;98;p13"/>
          <p:cNvSpPr txBox="1"/>
          <p:nvPr>
            <p:ph idx="1" type="body"/>
          </p:nvPr>
        </p:nvSpPr>
        <p:spPr>
          <a:xfrm>
            <a:off x="457200" y="3505200"/>
            <a:ext cx="82296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ctr">
              <a:spcBef>
                <a:spcPts val="0"/>
              </a:spcBef>
              <a:spcAft>
                <a:spcPts val="0"/>
              </a:spcAft>
              <a:buSzPts val="4180"/>
              <a:buNone/>
            </a:pP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Comprehensive Abortion Care  Service In Oromia Region</a:t>
            </a:r>
            <a:endParaRPr/>
          </a:p>
          <a:p>
            <a:pPr indent="-274320" lvl="0" marL="274320" rtl="0" algn="ctr">
              <a:spcBef>
                <a:spcPts val="560"/>
              </a:spcBef>
              <a:spcAft>
                <a:spcPts val="0"/>
              </a:spcAft>
              <a:buSzPts val="2660"/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74320" rtl="0" algn="ctr">
              <a:spcBef>
                <a:spcPts val="560"/>
              </a:spcBef>
              <a:spcAft>
                <a:spcPts val="0"/>
              </a:spcAft>
              <a:buSzPts val="2660"/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October 22,2013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9" name="Google Shape;9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600" y="914400"/>
            <a:ext cx="2590800" cy="2057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07950" algn="ctr" dir="5400000" dist="12700">
              <a:srgbClr val="000000"/>
            </a:outerShdw>
          </a:effectLst>
        </p:spPr>
      </p:pic>
      <p:sp>
        <p:nvSpPr>
          <p:cNvPr id="100" name="Google Shape;100;p1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/>
          <p:nvPr>
            <p:ph type="title"/>
          </p:nvPr>
        </p:nvSpPr>
        <p:spPr>
          <a:xfrm>
            <a:off x="1143000" y="457200"/>
            <a:ext cx="7791450" cy="9604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515DB"/>
              </a:buClr>
              <a:buSzPts val="3600"/>
              <a:buFont typeface="Times New Roman"/>
              <a:buNone/>
            </a:pPr>
            <a:r>
              <a:rPr lang="en-US" sz="3600">
                <a:solidFill>
                  <a:srgbClr val="1515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Collaboration Areas with partners</a:t>
            </a:r>
            <a:endParaRPr sz="3600">
              <a:solidFill>
                <a:srgbClr val="1515D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22"/>
          <p:cNvSpPr txBox="1"/>
          <p:nvPr>
            <p:ph idx="1" type="body"/>
          </p:nvPr>
        </p:nvSpPr>
        <p:spPr>
          <a:xfrm>
            <a:off x="990600" y="1447800"/>
            <a:ext cx="794385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just">
              <a:spcBef>
                <a:spcPts val="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Training of service providers, health managers and pharmacy personnel</a:t>
            </a:r>
            <a:endParaRPr/>
          </a:p>
          <a:p>
            <a:pPr indent="-274320" lvl="0" marL="274320" rtl="0" algn="just"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Information and education dissemination about the revised law, prevention strategies of unsafe abortion</a:t>
            </a:r>
            <a:endParaRPr/>
          </a:p>
          <a:p>
            <a:pPr indent="-274320" lvl="0" marL="274320" rtl="0" algn="just"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 Support with supplies and equipment</a:t>
            </a:r>
            <a:endParaRPr/>
          </a:p>
          <a:p>
            <a:pPr indent="-274320" lvl="0" marL="274320" rtl="0" algn="just"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 Facility renovation/civil work to ensure quality of service</a:t>
            </a:r>
            <a:endParaRPr/>
          </a:p>
          <a:p>
            <a:pPr indent="-274320" lvl="0" marL="274320" rtl="0" algn="just"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Joint monitoring, supervision and evaluation</a:t>
            </a:r>
            <a:endParaRPr/>
          </a:p>
          <a:p>
            <a:pPr indent="-117475" lvl="0" marL="274320" rtl="0" algn="just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  <p:sp>
        <p:nvSpPr>
          <p:cNvPr id="177" name="Google Shape;177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10/22/2013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p2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/>
          <p:nvPr>
            <p:ph type="title"/>
          </p:nvPr>
        </p:nvSpPr>
        <p:spPr>
          <a:xfrm>
            <a:off x="1219200" y="381000"/>
            <a:ext cx="77152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515DB"/>
              </a:buClr>
              <a:buSzPts val="3600"/>
              <a:buFont typeface="Times New Roman"/>
              <a:buNone/>
            </a:pPr>
            <a:r>
              <a:rPr lang="en-US" sz="3600">
                <a:solidFill>
                  <a:srgbClr val="1515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Outcomes</a:t>
            </a:r>
            <a:endParaRPr sz="3600">
              <a:solidFill>
                <a:srgbClr val="1515D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23"/>
          <p:cNvSpPr txBox="1"/>
          <p:nvPr>
            <p:ph idx="1" type="body"/>
          </p:nvPr>
        </p:nvSpPr>
        <p:spPr>
          <a:xfrm>
            <a:off x="1143000" y="1905000"/>
            <a:ext cx="779145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just">
              <a:spcBef>
                <a:spcPts val="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health seeking behavior of the communities are improving </a:t>
            </a:r>
            <a:endParaRPr/>
          </a:p>
          <a:p>
            <a:pPr indent="-274320" lvl="0" marL="274320" rtl="0" algn="just"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number of safe abortion care clients are increasing</a:t>
            </a:r>
            <a:endParaRPr/>
          </a:p>
          <a:p>
            <a:pPr indent="-274320" lvl="0" marL="274320" rtl="0" algn="just"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number of family planning clients are dramatically increasing over time:</a:t>
            </a:r>
            <a:endParaRPr/>
          </a:p>
          <a:p>
            <a:pPr indent="-246888" lvl="1" marL="640080" rtl="0" algn="just">
              <a:spcBef>
                <a:spcPts val="560"/>
              </a:spcBef>
              <a:spcAft>
                <a:spcPts val="0"/>
              </a:spcAft>
              <a:buSzPts val="2380"/>
              <a:buChar char="⚫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Particularly the long acting family planning</a:t>
            </a:r>
            <a:endParaRPr/>
          </a:p>
        </p:txBody>
      </p:sp>
      <p:sp>
        <p:nvSpPr>
          <p:cNvPr id="186" name="Google Shape;186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10/22/2013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2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/>
          <p:nvPr>
            <p:ph type="title"/>
          </p:nvPr>
        </p:nvSpPr>
        <p:spPr>
          <a:xfrm>
            <a:off x="457200" y="704088"/>
            <a:ext cx="8229600" cy="7437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Trends of CAC &amp; PAFP service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24"/>
          <p:cNvSpPr txBox="1"/>
          <p:nvPr>
            <p:ph idx="1" type="body"/>
          </p:nvPr>
        </p:nvSpPr>
        <p:spPr>
          <a:xfrm>
            <a:off x="304800" y="1676400"/>
            <a:ext cx="8382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660"/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                    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74320" rtl="0" algn="l">
              <a:spcBef>
                <a:spcPts val="560"/>
              </a:spcBef>
              <a:spcAft>
                <a:spcPts val="0"/>
              </a:spcAft>
              <a:buSzPts val="2660"/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	Year	         CAC 		PAFP</a:t>
            </a:r>
            <a:endParaRPr/>
          </a:p>
          <a:p>
            <a:pPr indent="-274320" lvl="0" marL="274320" rtl="0" algn="l"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2008                   7765		5609(72%)                    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74320" rtl="0" algn="l"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2009                   9069		6334(70%)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74320" rtl="0" algn="l"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2010                   16882		14163(83.8%)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74320" rtl="0" algn="l"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2011                   23591		19295(81.8%)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74320" rtl="0" algn="l"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2012                   35987		33531(93%)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10/22/2013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2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/>
          <p:nvPr>
            <p:ph type="title"/>
          </p:nvPr>
        </p:nvSpPr>
        <p:spPr>
          <a:xfrm>
            <a:off x="457200" y="704088"/>
            <a:ext cx="8229600" cy="5913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Trends of CAC &amp; PAFP service</a:t>
            </a:r>
            <a:endParaRPr sz="2800"/>
          </a:p>
        </p:txBody>
      </p:sp>
      <p:pic>
        <p:nvPicPr>
          <p:cNvPr id="201" name="Google Shape;20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524000"/>
            <a:ext cx="8229600" cy="502919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10/22/2013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25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Challenges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26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23888" lvl="0" marL="623888" rtl="0" algn="l">
              <a:spcBef>
                <a:spcPts val="0"/>
              </a:spcBef>
              <a:spcAft>
                <a:spcPts val="0"/>
              </a:spcAft>
              <a:buSzPts val="2660"/>
              <a:buFont typeface="Arial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Limited capacity to expand services in all facilities</a:t>
            </a:r>
            <a:endParaRPr/>
          </a:p>
          <a:p>
            <a:pPr indent="-454978" lvl="0" marL="623888" rtl="0" algn="l">
              <a:spcBef>
                <a:spcPts val="0"/>
              </a:spcBef>
              <a:spcAft>
                <a:spcPts val="0"/>
              </a:spcAft>
              <a:buSzPts val="2660"/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23888" lvl="0" marL="623888" rtl="0" algn="l">
              <a:spcBef>
                <a:spcPts val="0"/>
              </a:spcBef>
              <a:spcAft>
                <a:spcPts val="0"/>
              </a:spcAft>
              <a:buSzPts val="2660"/>
              <a:buFont typeface="Arial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Turnover of trained staff</a:t>
            </a:r>
            <a:endParaRPr/>
          </a:p>
          <a:p>
            <a:pPr indent="-105410" lvl="0" marL="274320" rtl="0" algn="l">
              <a:spcBef>
                <a:spcPts val="0"/>
              </a:spcBef>
              <a:spcAft>
                <a:spcPts val="0"/>
              </a:spcAft>
              <a:buSzPts val="2660"/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23888" lvl="0" marL="623888" rtl="0" algn="l">
              <a:spcBef>
                <a:spcPts val="0"/>
              </a:spcBef>
              <a:spcAft>
                <a:spcPts val="0"/>
              </a:spcAft>
              <a:buSzPts val="2660"/>
              <a:buFont typeface="Arial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Still the infrastructure to reach the grass roots level need more work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10/22/2013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2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/>
          <p:nvPr>
            <p:ph type="title"/>
          </p:nvPr>
        </p:nvSpPr>
        <p:spPr>
          <a:xfrm>
            <a:off x="3810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515DB"/>
              </a:buClr>
              <a:buSzPts val="4000"/>
              <a:buFont typeface="Times New Roman"/>
              <a:buNone/>
            </a:pPr>
            <a:r>
              <a:rPr lang="en-US" sz="4000">
                <a:solidFill>
                  <a:srgbClr val="1515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Lessons</a:t>
            </a:r>
            <a:endParaRPr/>
          </a:p>
        </p:txBody>
      </p:sp>
      <p:sp>
        <p:nvSpPr>
          <p:cNvPr id="218" name="Google Shape;218;p27"/>
          <p:cNvSpPr txBox="1"/>
          <p:nvPr>
            <p:ph idx="1" type="body"/>
          </p:nvPr>
        </p:nvSpPr>
        <p:spPr>
          <a:xfrm>
            <a:off x="381000" y="14478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Integration of family planning with abortion care services  </a:t>
            </a:r>
            <a:endParaRPr/>
          </a:p>
          <a:p>
            <a:pPr indent="-274320" lvl="0" marL="274320" rtl="0" algn="l">
              <a:spcBef>
                <a:spcPts val="560"/>
              </a:spcBef>
              <a:spcAft>
                <a:spcPts val="0"/>
              </a:spcAft>
              <a:buSzPts val="2660"/>
              <a:buFont typeface="Arial"/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74320" rtl="0" algn="l"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High commitment of service providers (mid-level) has increased service uptake in a short period of time</a:t>
            </a:r>
            <a:endParaRPr/>
          </a:p>
          <a:p>
            <a:pPr indent="-274320" lvl="0" marL="274320" rtl="0" algn="l">
              <a:spcBef>
                <a:spcPts val="560"/>
              </a:spcBef>
              <a:spcAft>
                <a:spcPts val="0"/>
              </a:spcAft>
              <a:buSzPts val="2660"/>
              <a:buFont typeface="Arial"/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274320" lvl="0" marL="274320" rtl="0" algn="l"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Promising partnership and collaboration with partners(Ipas, MSIE, EngenderHealth, Dkt, FGAE and others)</a:t>
            </a:r>
            <a:endParaRPr/>
          </a:p>
        </p:txBody>
      </p:sp>
      <p:sp>
        <p:nvSpPr>
          <p:cNvPr id="219" name="Google Shape;219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10/22/2013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2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Calibri"/>
              <a:buNone/>
            </a:pPr>
            <a:r>
              <a:rPr lang="en-US" sz="800"/>
              <a:t>.</a:t>
            </a:r>
            <a:endParaRPr sz="800"/>
          </a:p>
        </p:txBody>
      </p:sp>
      <p:sp>
        <p:nvSpPr>
          <p:cNvPr id="226" name="Google Shape;226;p28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760"/>
              <a:buNone/>
            </a:pPr>
            <a:r>
              <a:rPr lang="en-US" sz="800"/>
              <a:t>.</a:t>
            </a:r>
            <a:endParaRPr sz="800"/>
          </a:p>
        </p:txBody>
      </p:sp>
      <p:sp>
        <p:nvSpPr>
          <p:cNvPr id="227" name="Google Shape;227;p28"/>
          <p:cNvSpPr/>
          <p:nvPr/>
        </p:nvSpPr>
        <p:spPr>
          <a:xfrm>
            <a:off x="990600" y="2667000"/>
            <a:ext cx="67056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 cap="none">
                <a:solidFill>
                  <a:srgbClr val="B1CB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</a:t>
            </a:r>
            <a:endParaRPr b="1" sz="7200" cap="none">
              <a:solidFill>
                <a:srgbClr val="B1CB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8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>
            <p:ph type="title"/>
          </p:nvPr>
        </p:nvSpPr>
        <p:spPr>
          <a:xfrm>
            <a:off x="457200" y="704088"/>
            <a:ext cx="8229600" cy="8961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Outline of Presentation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4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Functionality of the health system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Leading direct Causes of MM (80%), Ethiopian context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GO and NGO Partnership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Collaboration Areas with partners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Trends of CAC &amp; PAFP service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7432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Challenges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Lessons</a:t>
            </a:r>
            <a:endParaRPr/>
          </a:p>
          <a:p>
            <a:pPr indent="-105410" lvl="0" marL="27432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660"/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5410" lvl="0" marL="27432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660"/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5410" lvl="0" marL="27432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660"/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5410" lvl="0" marL="27432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660"/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5410" lvl="0" marL="27432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660"/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5410" lvl="0" marL="27432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660"/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5410" lvl="0" marL="27432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660"/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5410" lvl="0" marL="27432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660"/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7475" lvl="0" marL="27432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  <p:sp>
        <p:nvSpPr>
          <p:cNvPr id="107" name="Google Shape;107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10/22/2013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>
            <p:ph type="title"/>
          </p:nvPr>
        </p:nvSpPr>
        <p:spPr>
          <a:xfrm>
            <a:off x="457200" y="704088"/>
            <a:ext cx="8229600" cy="6675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Calibri"/>
              <a:buNone/>
            </a:pPr>
            <a:r>
              <a:t/>
            </a:r>
            <a:endParaRPr sz="4500"/>
          </a:p>
        </p:txBody>
      </p:sp>
      <p:pic>
        <p:nvPicPr>
          <p:cNvPr descr="C:\Documents and Settings\user\Desktop\All\Oromia-map.jpg" id="114" name="Google Shape;114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28600"/>
            <a:ext cx="8534400" cy="64007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10/22/2013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15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>
            <p:ph type="title"/>
          </p:nvPr>
        </p:nvSpPr>
        <p:spPr>
          <a:xfrm>
            <a:off x="457200" y="704088"/>
            <a:ext cx="8229600" cy="7437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Back ground information of Oromia Region</a:t>
            </a:r>
            <a:endParaRPr sz="3600"/>
          </a:p>
        </p:txBody>
      </p:sp>
      <p:sp>
        <p:nvSpPr>
          <p:cNvPr id="122" name="Google Shape;122;p16"/>
          <p:cNvSpPr txBox="1"/>
          <p:nvPr>
            <p:ph idx="1" type="body"/>
          </p:nvPr>
        </p:nvSpPr>
        <p:spPr>
          <a:xfrm>
            <a:off x="457200" y="15240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4" marL="27432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60"/>
              <a:buChar char="⚫"/>
            </a:pPr>
            <a:r>
              <a:rPr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Population = 32,976,276    (89% are farmers)</a:t>
            </a:r>
            <a:endParaRPr/>
          </a:p>
          <a:p>
            <a:pPr indent="-274320" lvl="0" marL="274320" rtl="0" algn="l"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Zones = 18    Admin/Towns = 12</a:t>
            </a:r>
            <a:endParaRPr/>
          </a:p>
          <a:p>
            <a:pPr indent="-274320" lvl="0" marL="274320" rtl="0" algn="l"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Woreda  = 306</a:t>
            </a:r>
            <a:endParaRPr/>
          </a:p>
          <a:p>
            <a:pPr indent="-274320" lvl="0" marL="274320" rtl="0" algn="l"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Kebele  = 7021</a:t>
            </a:r>
            <a:endParaRPr/>
          </a:p>
          <a:p>
            <a:pPr indent="-514350" lvl="0" marL="514350" rtl="0" algn="l">
              <a:spcBef>
                <a:spcPts val="560"/>
              </a:spcBef>
              <a:spcAft>
                <a:spcPts val="0"/>
              </a:spcAft>
              <a:buSzPts val="2660"/>
              <a:buFont typeface="Arial"/>
              <a:buNone/>
            </a:pPr>
            <a:r>
              <a:rPr b="1" lang="en-US" sz="2800">
                <a:latin typeface="Times New Roman"/>
                <a:ea typeface="Times New Roman"/>
                <a:cs typeface="Times New Roman"/>
                <a:sym typeface="Times New Roman"/>
              </a:rPr>
              <a:t>Health facilities</a:t>
            </a:r>
            <a:endParaRPr/>
          </a:p>
          <a:p>
            <a:pPr indent="-514350" lvl="0" marL="514350" rtl="0" algn="l">
              <a:spcBef>
                <a:spcPts val="560"/>
              </a:spcBef>
              <a:spcAft>
                <a:spcPts val="0"/>
              </a:spcAft>
              <a:buSzPts val="2660"/>
              <a:buFont typeface="Noto Sans Symbols"/>
              <a:buAutoNum type="arabicPeriod"/>
            </a:pPr>
            <a:r>
              <a:rPr b="1" lang="en-US" sz="2800">
                <a:latin typeface="Times New Roman"/>
                <a:ea typeface="Times New Roman"/>
                <a:cs typeface="Times New Roman"/>
                <a:sym typeface="Times New Roman"/>
              </a:rPr>
              <a:t>Public: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514350" lvl="1" marL="881063" rtl="0" algn="l">
              <a:spcBef>
                <a:spcPts val="560"/>
              </a:spcBef>
              <a:spcAft>
                <a:spcPts val="0"/>
              </a:spcAft>
              <a:buSzPts val="2380"/>
              <a:buFont typeface="Noto Sans Symbols"/>
              <a:buChar char="✔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Hospitals------------- </a:t>
            </a:r>
            <a:r>
              <a:rPr b="1" lang="en-US" sz="2800">
                <a:latin typeface="Times New Roman"/>
                <a:ea typeface="Times New Roman"/>
                <a:cs typeface="Times New Roman"/>
                <a:sym typeface="Times New Roman"/>
              </a:rPr>
              <a:t>42</a:t>
            </a:r>
            <a:endParaRPr/>
          </a:p>
          <a:p>
            <a:pPr indent="-514350" lvl="1" marL="881063" rtl="0" algn="l">
              <a:spcBef>
                <a:spcPts val="560"/>
              </a:spcBef>
              <a:spcAft>
                <a:spcPts val="0"/>
              </a:spcAft>
              <a:buSzPts val="2380"/>
              <a:buFont typeface="Noto Sans Symbols"/>
              <a:buChar char="✔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 Health centers--- ---</a:t>
            </a:r>
            <a:r>
              <a:rPr b="1" lang="en-US" sz="2800">
                <a:latin typeface="Times New Roman"/>
                <a:ea typeface="Times New Roman"/>
                <a:cs typeface="Times New Roman"/>
                <a:sym typeface="Times New Roman"/>
              </a:rPr>
              <a:t>1215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  <a:p>
            <a:pPr indent="-514350" lvl="1" marL="881063" rtl="0" algn="l">
              <a:spcBef>
                <a:spcPts val="560"/>
              </a:spcBef>
              <a:spcAft>
                <a:spcPts val="0"/>
              </a:spcAft>
              <a:buSzPts val="2380"/>
              <a:buFont typeface="Noto Sans Symbols"/>
              <a:buChar char="✔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 Health post-----------</a:t>
            </a:r>
            <a:r>
              <a:rPr b="1" lang="en-US" sz="2800">
                <a:latin typeface="Times New Roman"/>
                <a:ea typeface="Times New Roman"/>
                <a:cs typeface="Times New Roman"/>
                <a:sym typeface="Times New Roman"/>
              </a:rPr>
              <a:t>6,165</a:t>
            </a:r>
            <a:endParaRPr sz="3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10/22/2013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1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type="title"/>
          </p:nvPr>
        </p:nvSpPr>
        <p:spPr>
          <a:xfrm>
            <a:off x="457200" y="704088"/>
            <a:ext cx="8229600" cy="6675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Back ground information…</a:t>
            </a:r>
            <a:endParaRPr sz="3600"/>
          </a:p>
        </p:txBody>
      </p:sp>
      <p:sp>
        <p:nvSpPr>
          <p:cNvPr id="130" name="Google Shape;130;p17"/>
          <p:cNvSpPr txBox="1"/>
          <p:nvPr>
            <p:ph idx="1" type="body"/>
          </p:nvPr>
        </p:nvSpPr>
        <p:spPr>
          <a:xfrm>
            <a:off x="457200" y="15240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86"/>
              <a:buFont typeface="Noto Sans Symbols"/>
              <a:buAutoNum type="arabicPeriod" startAt="2"/>
            </a:pPr>
            <a:r>
              <a:rPr b="1" lang="en-US" sz="2090">
                <a:latin typeface="Times New Roman"/>
                <a:ea typeface="Times New Roman"/>
                <a:cs typeface="Times New Roman"/>
                <a:sym typeface="Times New Roman"/>
              </a:rPr>
              <a:t>NGO and OGO</a:t>
            </a:r>
            <a:r>
              <a:rPr lang="en-US" sz="2475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514349" lvl="1" marL="881063" rtl="0" algn="l">
              <a:lnSpc>
                <a:spcPct val="80000"/>
              </a:lnSpc>
              <a:spcBef>
                <a:spcPts val="495"/>
              </a:spcBef>
              <a:spcAft>
                <a:spcPts val="0"/>
              </a:spcAft>
              <a:buSzPts val="2104"/>
              <a:buFont typeface="Noto Sans Symbols"/>
              <a:buChar char="✔"/>
            </a:pPr>
            <a:r>
              <a:rPr lang="en-US" sz="2475">
                <a:latin typeface="Times New Roman"/>
                <a:ea typeface="Times New Roman"/>
                <a:cs typeface="Times New Roman"/>
                <a:sym typeface="Times New Roman"/>
              </a:rPr>
              <a:t> Hospitals-</a:t>
            </a:r>
            <a:r>
              <a:rPr b="1" lang="en-US" sz="2475">
                <a:latin typeface="Times New Roman"/>
                <a:ea typeface="Times New Roman"/>
                <a:cs typeface="Times New Roman"/>
                <a:sym typeface="Times New Roman"/>
              </a:rPr>
              <a:t>-------- 8 </a:t>
            </a:r>
            <a:r>
              <a:rPr lang="en-US" sz="2475">
                <a:latin typeface="Times New Roman"/>
                <a:ea typeface="Times New Roman"/>
                <a:cs typeface="Times New Roman"/>
                <a:sym typeface="Times New Roman"/>
              </a:rPr>
              <a:t>(4 OGO, 4 NGO) </a:t>
            </a:r>
            <a:endParaRPr/>
          </a:p>
          <a:p>
            <a:pPr indent="-514349" lvl="1" marL="881063" rtl="0" algn="l">
              <a:lnSpc>
                <a:spcPct val="80000"/>
              </a:lnSpc>
              <a:spcBef>
                <a:spcPts val="495"/>
              </a:spcBef>
              <a:spcAft>
                <a:spcPts val="0"/>
              </a:spcAft>
              <a:buSzPts val="2104"/>
              <a:buFont typeface="Noto Sans Symbols"/>
              <a:buChar char="✔"/>
            </a:pPr>
            <a:r>
              <a:rPr lang="en-US" sz="2475">
                <a:latin typeface="Times New Roman"/>
                <a:ea typeface="Times New Roman"/>
                <a:cs typeface="Times New Roman"/>
                <a:sym typeface="Times New Roman"/>
              </a:rPr>
              <a:t> Health centers----- </a:t>
            </a:r>
            <a:r>
              <a:rPr b="1" lang="en-US" sz="2475">
                <a:latin typeface="Times New Roman"/>
                <a:ea typeface="Times New Roman"/>
                <a:cs typeface="Times New Roman"/>
                <a:sym typeface="Times New Roman"/>
              </a:rPr>
              <a:t>5 </a:t>
            </a:r>
            <a:endParaRPr/>
          </a:p>
          <a:p>
            <a:pPr indent="-514349" lvl="1" marL="881063" rtl="0" algn="l">
              <a:lnSpc>
                <a:spcPct val="80000"/>
              </a:lnSpc>
              <a:spcBef>
                <a:spcPts val="495"/>
              </a:spcBef>
              <a:spcAft>
                <a:spcPts val="0"/>
              </a:spcAft>
              <a:buSzPts val="2104"/>
              <a:buFont typeface="Noto Sans Symbols"/>
              <a:buChar char="✔"/>
            </a:pPr>
            <a:r>
              <a:rPr lang="en-US" sz="2475">
                <a:latin typeface="Times New Roman"/>
                <a:ea typeface="Times New Roman"/>
                <a:cs typeface="Times New Roman"/>
                <a:sym typeface="Times New Roman"/>
              </a:rPr>
              <a:t>Cilinics ..................</a:t>
            </a:r>
            <a:r>
              <a:rPr b="1" lang="en-US" sz="2475">
                <a:latin typeface="Times New Roman"/>
                <a:ea typeface="Times New Roman"/>
                <a:cs typeface="Times New Roman"/>
                <a:sym typeface="Times New Roman"/>
              </a:rPr>
              <a:t>195</a:t>
            </a:r>
            <a:r>
              <a:rPr lang="en-US" sz="2475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514349" lvl="1" marL="881063" rtl="0" algn="l">
              <a:lnSpc>
                <a:spcPct val="80000"/>
              </a:lnSpc>
              <a:spcBef>
                <a:spcPts val="495"/>
              </a:spcBef>
              <a:spcAft>
                <a:spcPts val="0"/>
              </a:spcAft>
              <a:buSzPts val="2104"/>
              <a:buFont typeface="Noto Sans Symbols"/>
              <a:buChar char="✔"/>
            </a:pPr>
            <a:r>
              <a:rPr lang="en-US" sz="2475">
                <a:latin typeface="Times New Roman"/>
                <a:ea typeface="Times New Roman"/>
                <a:cs typeface="Times New Roman"/>
                <a:sym typeface="Times New Roman"/>
              </a:rPr>
              <a:t> Health posts..............</a:t>
            </a:r>
            <a:r>
              <a:rPr b="1" lang="en-US" sz="2475">
                <a:latin typeface="Times New Roman"/>
                <a:ea typeface="Times New Roman"/>
                <a:cs typeface="Times New Roman"/>
                <a:sym typeface="Times New Roman"/>
              </a:rPr>
              <a:t> 5 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495"/>
              </a:spcBef>
              <a:spcAft>
                <a:spcPts val="0"/>
              </a:spcAft>
              <a:buSzPts val="2351"/>
              <a:buNone/>
            </a:pPr>
            <a:r>
              <a:rPr b="1" lang="en-US" sz="2475">
                <a:latin typeface="Times New Roman"/>
                <a:ea typeface="Times New Roman"/>
                <a:cs typeface="Times New Roman"/>
                <a:sym typeface="Times New Roman"/>
              </a:rPr>
              <a:t>3. Private health Sectors</a:t>
            </a:r>
            <a:endParaRPr/>
          </a:p>
          <a:p>
            <a:pPr indent="-571500" lvl="2" marL="1212850" rtl="0" algn="l">
              <a:lnSpc>
                <a:spcPct val="80000"/>
              </a:lnSpc>
              <a:spcBef>
                <a:spcPts val="495"/>
              </a:spcBef>
              <a:spcAft>
                <a:spcPts val="0"/>
              </a:spcAft>
              <a:buSzPts val="1733"/>
              <a:buChar char="⚫"/>
            </a:pPr>
            <a:r>
              <a:rPr lang="en-US" sz="2475">
                <a:latin typeface="Times New Roman"/>
                <a:ea typeface="Times New Roman"/>
                <a:cs typeface="Times New Roman"/>
                <a:sym typeface="Times New Roman"/>
              </a:rPr>
              <a:t>Hospital.........................</a:t>
            </a:r>
            <a:r>
              <a:rPr b="1" lang="en-US" sz="2475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  <a:p>
            <a:pPr indent="-571500" lvl="2" marL="1212850" rtl="0" algn="l">
              <a:lnSpc>
                <a:spcPct val="80000"/>
              </a:lnSpc>
              <a:spcBef>
                <a:spcPts val="1095"/>
              </a:spcBef>
              <a:spcAft>
                <a:spcPts val="0"/>
              </a:spcAft>
              <a:buSzPts val="1733"/>
              <a:buChar char="⚫"/>
            </a:pPr>
            <a:r>
              <a:rPr lang="en-US" sz="2475">
                <a:latin typeface="Times New Roman"/>
                <a:ea typeface="Times New Roman"/>
                <a:cs typeface="Times New Roman"/>
                <a:sym typeface="Times New Roman"/>
              </a:rPr>
              <a:t>Different clinics.............</a:t>
            </a:r>
            <a:r>
              <a:rPr b="1" lang="en-US" sz="2475">
                <a:latin typeface="Times New Roman"/>
                <a:ea typeface="Times New Roman"/>
                <a:cs typeface="Times New Roman"/>
                <a:sym typeface="Times New Roman"/>
              </a:rPr>
              <a:t>1,639</a:t>
            </a:r>
            <a:endParaRPr/>
          </a:p>
          <a:p>
            <a:pPr indent="-571500" lvl="2" marL="1212850" rtl="0" algn="l">
              <a:lnSpc>
                <a:spcPct val="80000"/>
              </a:lnSpc>
              <a:spcBef>
                <a:spcPts val="1095"/>
              </a:spcBef>
              <a:spcAft>
                <a:spcPts val="0"/>
              </a:spcAft>
              <a:buSzPts val="1733"/>
              <a:buChar char="⚫"/>
            </a:pPr>
            <a:r>
              <a:rPr lang="en-US" sz="2475">
                <a:latin typeface="Times New Roman"/>
                <a:ea typeface="Times New Roman"/>
                <a:cs typeface="Times New Roman"/>
                <a:sym typeface="Times New Roman"/>
              </a:rPr>
              <a:t>Drug stores, pharmacy---- </a:t>
            </a:r>
            <a:r>
              <a:rPr b="1" lang="en-US" sz="2475">
                <a:latin typeface="Times New Roman"/>
                <a:ea typeface="Times New Roman"/>
                <a:cs typeface="Times New Roman"/>
                <a:sym typeface="Times New Roman"/>
              </a:rPr>
              <a:t>966</a:t>
            </a:r>
            <a:endParaRPr/>
          </a:p>
          <a:p>
            <a:pPr indent="-571500" lvl="2" marL="1212850" rtl="0" algn="l">
              <a:lnSpc>
                <a:spcPct val="80000"/>
              </a:lnSpc>
              <a:spcBef>
                <a:spcPts val="1018"/>
              </a:spcBef>
              <a:spcAft>
                <a:spcPts val="0"/>
              </a:spcAft>
              <a:buSzPts val="1463"/>
              <a:buNone/>
            </a:pPr>
            <a:r>
              <a:t/>
            </a:r>
            <a:endParaRPr sz="2090">
              <a:solidFill>
                <a:srgbClr val="1515D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71500" lvl="2" marL="1212850" rtl="0" algn="l">
              <a:lnSpc>
                <a:spcPct val="80000"/>
              </a:lnSpc>
              <a:spcBef>
                <a:spcPts val="1062"/>
              </a:spcBef>
              <a:spcAft>
                <a:spcPts val="0"/>
              </a:spcAft>
              <a:buSzPts val="1617"/>
              <a:buNone/>
            </a:pPr>
            <a:r>
              <a:rPr lang="en-US" sz="2310">
                <a:solidFill>
                  <a:srgbClr val="1515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potential health service coverage is more than 90% </a:t>
            </a:r>
            <a:endParaRPr b="1" sz="231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10/22/2013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1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>
            <p:ph type="title"/>
          </p:nvPr>
        </p:nvSpPr>
        <p:spPr>
          <a:xfrm>
            <a:off x="457200" y="704088"/>
            <a:ext cx="8229600" cy="7437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515DB"/>
              </a:buClr>
              <a:buSzPts val="3600"/>
              <a:buFont typeface="Times New Roman"/>
              <a:buNone/>
            </a:pPr>
            <a:r>
              <a:rPr lang="en-US" sz="3600">
                <a:solidFill>
                  <a:srgbClr val="1515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Functionally of the health system 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18"/>
          <p:cNvSpPr txBox="1"/>
          <p:nvPr>
            <p:ph idx="1" type="body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3464" lvl="0" marL="365760" rtl="0" algn="just">
              <a:spcBef>
                <a:spcPts val="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2800">
                <a:solidFill>
                  <a:srgbClr val="1515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health post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provides </a:t>
            </a:r>
            <a:r>
              <a:rPr lang="en-US" sz="2800">
                <a:solidFill>
                  <a:srgbClr val="1515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preventive and promotion health services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with basic prevention based treatment</a:t>
            </a:r>
            <a:endParaRPr/>
          </a:p>
          <a:p>
            <a:pPr indent="-283464" lvl="0" marL="365760" rtl="0" algn="just"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health center provides </a:t>
            </a:r>
            <a:r>
              <a:rPr lang="en-US" sz="2800">
                <a:solidFill>
                  <a:srgbClr val="1515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comprehensive primary health care services and provides technical backup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and receiving referral from the health post</a:t>
            </a:r>
            <a:endParaRPr/>
          </a:p>
          <a:p>
            <a:pPr indent="-283464" lvl="0" marL="365760" rtl="0" algn="just"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2800">
                <a:solidFill>
                  <a:srgbClr val="1515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primary hospital provides basic curative services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mainly focusing on emergency obstetric care service, </a:t>
            </a:r>
            <a:endParaRPr/>
          </a:p>
          <a:p>
            <a:pPr indent="-283464" lvl="0" marL="365760" rtl="0" algn="just"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2800">
                <a:solidFill>
                  <a:srgbClr val="1515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general and referral hospitals provide secondary and tertiary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health care services respectively</a:t>
            </a:r>
            <a:endParaRPr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  <p:sp>
        <p:nvSpPr>
          <p:cNvPr id="139" name="Google Shape;139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10/22/2013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18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>
            <p:ph type="title"/>
          </p:nvPr>
        </p:nvSpPr>
        <p:spPr>
          <a:xfrm>
            <a:off x="457200" y="704088"/>
            <a:ext cx="8229600" cy="14295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515DB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1515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Leading direct Causes of MM (80%), Ethiopian context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19"/>
          <p:cNvSpPr txBox="1"/>
          <p:nvPr>
            <p:ph idx="1" type="body"/>
          </p:nvPr>
        </p:nvSpPr>
        <p:spPr>
          <a:xfrm>
            <a:off x="457200" y="2133600"/>
            <a:ext cx="82296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SzPts val="2660"/>
              <a:buFont typeface="Calibri"/>
              <a:buAutoNum type="arabicPeriod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Unsafe abortion decreased from</a:t>
            </a:r>
            <a:r>
              <a:rPr lang="en-US" sz="2800">
                <a:solidFill>
                  <a:srgbClr val="1515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(32% - 13%)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currently</a:t>
            </a:r>
            <a:endParaRPr/>
          </a:p>
          <a:p>
            <a:pPr indent="-514350" lvl="0" marL="514350" rtl="0" algn="l">
              <a:spcBef>
                <a:spcPts val="560"/>
              </a:spcBef>
              <a:spcAft>
                <a:spcPts val="0"/>
              </a:spcAft>
              <a:buSzPts val="2660"/>
              <a:buFont typeface="Calibri"/>
              <a:buAutoNum type="arabicPeriod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Obstetric hemorrhage</a:t>
            </a:r>
            <a:endParaRPr/>
          </a:p>
          <a:p>
            <a:pPr indent="-514350" lvl="0" marL="514350" rtl="0" algn="l">
              <a:spcBef>
                <a:spcPts val="560"/>
              </a:spcBef>
              <a:spcAft>
                <a:spcPts val="0"/>
              </a:spcAft>
              <a:buSzPts val="2660"/>
              <a:buFont typeface="Calibri"/>
              <a:buAutoNum type="arabicPeriod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Hypertensive disease of pregnancy</a:t>
            </a:r>
            <a:endParaRPr/>
          </a:p>
          <a:p>
            <a:pPr indent="-514350" lvl="0" marL="514350" rtl="0" algn="l">
              <a:spcBef>
                <a:spcPts val="560"/>
              </a:spcBef>
              <a:spcAft>
                <a:spcPts val="0"/>
              </a:spcAft>
              <a:buSzPts val="2660"/>
              <a:buFont typeface="Calibri"/>
              <a:buAutoNum type="arabicPeriod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Obstructed labor</a:t>
            </a:r>
            <a:endParaRPr/>
          </a:p>
          <a:p>
            <a:pPr indent="-514350" lvl="0" marL="514350" rtl="0" algn="l">
              <a:spcBef>
                <a:spcPts val="560"/>
              </a:spcBef>
              <a:spcAft>
                <a:spcPts val="0"/>
              </a:spcAft>
              <a:buSzPts val="2660"/>
              <a:buFont typeface="Calibri"/>
              <a:buAutoNum type="arabicPeriod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Sepsis </a:t>
            </a:r>
            <a:endParaRPr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  <p:sp>
        <p:nvSpPr>
          <p:cNvPr id="147" name="Google Shape;147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10/22/2013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1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>
            <p:ph type="title"/>
          </p:nvPr>
        </p:nvSpPr>
        <p:spPr>
          <a:xfrm>
            <a:off x="457200" y="5334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3600"/>
              <a:buFont typeface="Times New Roman"/>
              <a:buNone/>
            </a:pPr>
            <a:r>
              <a:rPr lang="en-US" sz="3600">
                <a:solidFill>
                  <a:srgbClr val="006B8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Law and Abortion</a:t>
            </a:r>
            <a:endParaRPr/>
          </a:p>
        </p:txBody>
      </p:sp>
      <p:pic>
        <p:nvPicPr>
          <p:cNvPr id="155" name="Google Shape;155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4250" y="1160463"/>
            <a:ext cx="4635500" cy="23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0"/>
          <p:cNvSpPr/>
          <p:nvPr/>
        </p:nvSpPr>
        <p:spPr>
          <a:xfrm flipH="1">
            <a:off x="1600200" y="3503890"/>
            <a:ext cx="52578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096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Revision of The Penal Code May 9, 2005</a:t>
            </a:r>
            <a:endParaRPr/>
          </a:p>
        </p:txBody>
      </p:sp>
      <p:pic>
        <p:nvPicPr>
          <p:cNvPr descr="Picture" id="157" name="Google Shape;15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9400" y="3873500"/>
            <a:ext cx="3352800" cy="29845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58" name="Google Shape;158;p20"/>
          <p:cNvSpPr/>
          <p:nvPr/>
        </p:nvSpPr>
        <p:spPr>
          <a:xfrm>
            <a:off x="7048500" y="5562600"/>
            <a:ext cx="17907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 Guideline, June 2006</a:t>
            </a:r>
            <a:endParaRPr/>
          </a:p>
        </p:txBody>
      </p:sp>
      <p:sp>
        <p:nvSpPr>
          <p:cNvPr id="159" name="Google Shape;159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10/22/2013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2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/>
          <p:nvPr>
            <p:ph type="title"/>
          </p:nvPr>
        </p:nvSpPr>
        <p:spPr>
          <a:xfrm>
            <a:off x="990600" y="274638"/>
            <a:ext cx="7943850" cy="1020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515DB"/>
              </a:buClr>
              <a:buSzPts val="3600"/>
              <a:buFont typeface="Times New Roman"/>
              <a:buNone/>
            </a:pPr>
            <a:r>
              <a:rPr lang="en-US" sz="3600">
                <a:solidFill>
                  <a:srgbClr val="1515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 and NGO Partnership</a:t>
            </a:r>
            <a:endParaRPr sz="3600">
              <a:solidFill>
                <a:srgbClr val="1515D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21"/>
          <p:cNvSpPr txBox="1"/>
          <p:nvPr>
            <p:ph idx="1" type="body"/>
          </p:nvPr>
        </p:nvSpPr>
        <p:spPr>
          <a:xfrm>
            <a:off x="914400" y="14478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Oromia Health Bureau works in partnership with different partners on comprehensive abortion care and contraception:</a:t>
            </a:r>
            <a:endParaRPr/>
          </a:p>
          <a:p>
            <a:pPr indent="-282575" lvl="1" marL="640080" rtl="0" algn="l">
              <a:spcBef>
                <a:spcPts val="560"/>
              </a:spcBef>
              <a:spcAft>
                <a:spcPts val="0"/>
              </a:spcAft>
              <a:buSzPts val="2380"/>
              <a:buFont typeface="Noto Sans Symbols"/>
              <a:buChar char="⚫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Ipas Ethiopia 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2575" lvl="1" marL="640080" rtl="0" algn="l">
              <a:spcBef>
                <a:spcPts val="560"/>
              </a:spcBef>
              <a:spcAft>
                <a:spcPts val="0"/>
              </a:spcAft>
              <a:buSzPts val="2380"/>
              <a:buFont typeface="Noto Sans Symbols"/>
              <a:buChar char="⚫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IFHP </a:t>
            </a:r>
            <a:endParaRPr/>
          </a:p>
          <a:p>
            <a:pPr indent="-282575" lvl="1" marL="640080" rtl="0" algn="l">
              <a:spcBef>
                <a:spcPts val="560"/>
              </a:spcBef>
              <a:spcAft>
                <a:spcPts val="0"/>
              </a:spcAft>
              <a:buSzPts val="2380"/>
              <a:buFont typeface="Noto Sans Symbols"/>
              <a:buChar char="⚫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EngenderHealth Ethiopia,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2575" lvl="1" marL="640080" rtl="0" algn="l">
              <a:spcBef>
                <a:spcPts val="560"/>
              </a:spcBef>
              <a:spcAft>
                <a:spcPts val="0"/>
              </a:spcAft>
              <a:buSzPts val="2380"/>
              <a:buFont typeface="Noto Sans Symbols"/>
              <a:buChar char="⚫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MSI Ethiopa, </a:t>
            </a:r>
            <a:endParaRPr/>
          </a:p>
          <a:p>
            <a:pPr indent="-282575" lvl="1" marL="640080" rtl="0" algn="l">
              <a:spcBef>
                <a:spcPts val="560"/>
              </a:spcBef>
              <a:spcAft>
                <a:spcPts val="0"/>
              </a:spcAft>
              <a:buSzPts val="2380"/>
              <a:buFont typeface="Noto Sans Symbols"/>
              <a:buChar char="⚫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Dkt Ethiopia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2575" lvl="1" marL="640080" rtl="0" algn="l">
              <a:spcBef>
                <a:spcPts val="560"/>
              </a:spcBef>
              <a:spcAft>
                <a:spcPts val="0"/>
              </a:spcAft>
              <a:buSzPts val="2380"/>
              <a:buFont typeface="Noto Sans Symbols"/>
              <a:buChar char="⚫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FGAE and others </a:t>
            </a:r>
            <a:endParaRPr/>
          </a:p>
          <a:p>
            <a:pPr indent="-274320" lvl="0" marL="274320" rtl="0" algn="l"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>
                <a:solidFill>
                  <a:srgbClr val="1515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Partners forum and mapped to avoid duplication </a:t>
            </a:r>
            <a:endParaRPr/>
          </a:p>
        </p:txBody>
      </p:sp>
      <p:sp>
        <p:nvSpPr>
          <p:cNvPr id="168" name="Google Shape;16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10/22/2013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2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